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40"/>
  </p:handoutMasterIdLst>
  <p:sldIdLst>
    <p:sldId id="308" r:id="rId3"/>
    <p:sldId id="326" r:id="rId4"/>
    <p:sldId id="327" r:id="rId5"/>
    <p:sldId id="310" r:id="rId6"/>
    <p:sldId id="311" r:id="rId7"/>
    <p:sldId id="312" r:id="rId8"/>
    <p:sldId id="313" r:id="rId9"/>
    <p:sldId id="309" r:id="rId10"/>
    <p:sldId id="314" r:id="rId11"/>
    <p:sldId id="315" r:id="rId12"/>
    <p:sldId id="316" r:id="rId13"/>
    <p:sldId id="317" r:id="rId14"/>
    <p:sldId id="318" r:id="rId15"/>
    <p:sldId id="296" r:id="rId16"/>
    <p:sldId id="320" r:id="rId17"/>
    <p:sldId id="319" r:id="rId18"/>
    <p:sldId id="321" r:id="rId19"/>
    <p:sldId id="322" r:id="rId20"/>
    <p:sldId id="323" r:id="rId21"/>
    <p:sldId id="324" r:id="rId22"/>
    <p:sldId id="287" r:id="rId23"/>
    <p:sldId id="268" r:id="rId24"/>
    <p:sldId id="288" r:id="rId25"/>
    <p:sldId id="328" r:id="rId26"/>
    <p:sldId id="291" r:id="rId27"/>
    <p:sldId id="306" r:id="rId28"/>
    <p:sldId id="269" r:id="rId29"/>
    <p:sldId id="293" r:id="rId30"/>
    <p:sldId id="292" r:id="rId31"/>
    <p:sldId id="294" r:id="rId32"/>
    <p:sldId id="271" r:id="rId33"/>
    <p:sldId id="307" r:id="rId34"/>
    <p:sldId id="270" r:id="rId35"/>
    <p:sldId id="289" r:id="rId36"/>
    <p:sldId id="290" r:id="rId37"/>
    <p:sldId id="304" r:id="rId38"/>
    <p:sldId id="325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3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E7ABE-723A-4529-AF9F-09A775A09C9C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F736-183E-42F5-811A-CE84692E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9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4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4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3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AEB3-4367-4B16-A171-D06653B2708B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381A-D2AB-4F09-8531-0AC16A61A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2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C4C5-A43B-4287-8521-0D6ABE104CF6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B1217-5CD2-4D04-BD92-95016A5CD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97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2E39-5219-465C-A53D-8DD8B53596A0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58F6-CDC4-4096-AB1D-FAAA81B87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89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7FB7-CBBF-4482-963A-24C8C804F829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4313-D118-4980-A181-E5396AD1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74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700F-6BA9-4F44-AA89-F68C59BB423B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6B7B-C6D2-4D89-BE5D-DD0BCF9B3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66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1374-FBAE-4214-A8F3-507BF729EB6A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1B01-0222-47B8-B72E-6906FFE67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74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1592-E2CA-4BCD-A958-1F94A4C66DC5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3136-5E49-46BB-8534-AE5E86B06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0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86FA-EF53-4059-ACB9-4F47AD9C0F34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FFF1-9059-4161-A321-D1E04A398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0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5BE5-A6EC-4062-8C89-788C43FA385E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A9CE-12B3-43DD-B7C2-BC39D4B69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1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0ED2-C8E3-48E5-9F9A-FCFD2C7B023F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B771-B5AB-435D-93DC-94E302B8E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8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C22F-C6DC-4389-991A-CFEEA5745A0C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25C1-3392-4BE2-9A17-A5C90B737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1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4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5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5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3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C0BD-798A-45ED-842A-15E9D7F464FE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B613-3FCA-44B6-A3C3-DA274049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291C14F-0EC8-4638-A322-F892C46005F1}" type="datetime1">
              <a:rPr lang="en-US" altLang="en-US"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3/22/2016</a:t>
            </a:fld>
            <a:endParaRPr lang="en-US" altLang="en-US">
              <a:ea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789201-571C-46AE-A207-27F8CA37FE2D}" type="slidenum">
              <a:rPr lang="en-US" altLang="en-US"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2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1" r="-274"/>
          <a:stretch/>
        </p:blipFill>
        <p:spPr bwMode="auto">
          <a:xfrm>
            <a:off x="-61853" y="-41239"/>
            <a:ext cx="9267706" cy="68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4038600"/>
            <a:ext cx="7776864" cy="2846784"/>
          </a:xfrm>
          <a:prstGeom prst="rect">
            <a:avLst/>
          </a:prstGeom>
          <a:blipFill dpi="0" rotWithShape="1">
            <a:blip r:embed="rId4">
              <a:alphaModFix am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Gillian Butler</a:t>
            </a:r>
            <a:r>
              <a:rPr lang="en-GB" sz="28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1</a:t>
            </a:r>
          </a:p>
          <a:p>
            <a:r>
              <a:rPr lang="en-GB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Chris Walton</a:t>
            </a:r>
            <a:r>
              <a:rPr lang="en-GB" sz="28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2</a:t>
            </a:r>
          </a:p>
          <a:p>
            <a:r>
              <a:rPr lang="en-GB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Diane Holmes</a:t>
            </a:r>
            <a:r>
              <a:rPr lang="en-GB" sz="28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1</a:t>
            </a:r>
          </a:p>
          <a:p>
            <a:r>
              <a:rPr lang="en-GB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David Michie </a:t>
            </a:r>
            <a:r>
              <a:rPr lang="en-GB" sz="28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3</a:t>
            </a:r>
          </a:p>
          <a:p>
            <a:endParaRPr lang="en-GB" sz="1200" baseline="30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useo Slab 500" pitchFamily="50" charset="0"/>
            </a:endParaRPr>
          </a:p>
          <a:p>
            <a:r>
              <a:rPr lang="en-GB" sz="20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1 </a:t>
            </a:r>
            <a:r>
              <a:rPr lang="en-GB" sz="20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Nafferton</a:t>
            </a:r>
            <a:r>
              <a:rPr lang="en-GB" sz="20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 </a:t>
            </a:r>
            <a:r>
              <a:rPr lang="en-GB" sz="2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Ecological Farming Group, Newcastle University</a:t>
            </a:r>
            <a:endParaRPr lang="en-GB" sz="2000" baseline="30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useo Slab 500" pitchFamily="50" charset="0"/>
            </a:endParaRPr>
          </a:p>
          <a:p>
            <a:r>
              <a:rPr lang="en-GB" sz="20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2</a:t>
            </a:r>
            <a:r>
              <a:rPr lang="en-GB" sz="2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 Peelham Farm, Berwickshire</a:t>
            </a:r>
          </a:p>
          <a:p>
            <a:r>
              <a:rPr lang="en-GB" sz="2000" baseline="30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3 </a:t>
            </a:r>
            <a:r>
              <a:rPr lang="en-GB" sz="2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Soil </a:t>
            </a:r>
            <a:r>
              <a:rPr lang="en-GB" sz="2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500" pitchFamily="50" charset="0"/>
              </a:rPr>
              <a:t>Association Scotland, Edinburgh </a:t>
            </a:r>
            <a:endParaRPr lang="en-GB" sz="2000" baseline="30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useo Slab 5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76200"/>
            <a:ext cx="4724400" cy="2362200"/>
          </a:xfrm>
          <a:prstGeom prst="rect">
            <a:avLst/>
          </a:prstGeom>
          <a:blipFill dpi="0" rotWithShape="1">
            <a:blip r:embed="rId4">
              <a:alphaModFix am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900" pitchFamily="50" charset="0"/>
              </a:rPr>
              <a:t>Field lab: feeding silage to pigs</a:t>
            </a:r>
            <a:endParaRPr lang="en-GB" sz="4800" baseline="30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lab 500" pitchFamily="50" charset="0"/>
              </a:rPr>
              <a:t>Ration B diluted </a:t>
            </a:r>
            <a:r>
              <a:rPr lang="en-GB" dirty="0">
                <a:latin typeface="Museo Slab 500" pitchFamily="50" charset="0"/>
              </a:rPr>
              <a:t>the </a:t>
            </a:r>
            <a:r>
              <a:rPr lang="en-GB" dirty="0" smtClean="0">
                <a:latin typeface="Museo Slab 500" pitchFamily="50" charset="0"/>
              </a:rPr>
              <a:t>protein content (by having more barley) </a:t>
            </a:r>
          </a:p>
          <a:p>
            <a:pPr lvl="1"/>
            <a:r>
              <a:rPr lang="en-GB" dirty="0">
                <a:latin typeface="Museo Slab 500" pitchFamily="50" charset="0"/>
              </a:rPr>
              <a:t>R</a:t>
            </a:r>
            <a:r>
              <a:rPr lang="en-GB" dirty="0" smtClean="0">
                <a:latin typeface="Museo Slab 500" pitchFamily="50" charset="0"/>
              </a:rPr>
              <a:t>educed </a:t>
            </a:r>
            <a:r>
              <a:rPr lang="en-GB" dirty="0">
                <a:latin typeface="Museo Slab 500" pitchFamily="50" charset="0"/>
              </a:rPr>
              <a:t>amino acid supply </a:t>
            </a:r>
            <a:endParaRPr lang="en-GB" dirty="0" smtClean="0">
              <a:latin typeface="Museo Slab 500" pitchFamily="50" charset="0"/>
            </a:endParaRPr>
          </a:p>
          <a:p>
            <a:pPr lvl="1"/>
            <a:r>
              <a:rPr lang="en-GB" dirty="0" smtClean="0">
                <a:latin typeface="Museo Slab 500" pitchFamily="50" charset="0"/>
              </a:rPr>
              <a:t>Encourages seeking protein sources from elsewhere, i.e. silage</a:t>
            </a:r>
          </a:p>
          <a:p>
            <a:r>
              <a:rPr lang="en-GB" dirty="0" smtClean="0">
                <a:latin typeface="Museo Slab 500" pitchFamily="50" charset="0"/>
              </a:rPr>
              <a:t>Other </a:t>
            </a:r>
            <a:r>
              <a:rPr lang="en-GB" dirty="0">
                <a:latin typeface="Museo Slab 500" pitchFamily="50" charset="0"/>
              </a:rPr>
              <a:t>studies tend to keep the full diet on </a:t>
            </a:r>
            <a:r>
              <a:rPr lang="en-GB" dirty="0" smtClean="0">
                <a:latin typeface="Museo Slab 500" pitchFamily="50" charset="0"/>
              </a:rPr>
              <a:t>offer, </a:t>
            </a:r>
            <a:r>
              <a:rPr lang="en-GB" dirty="0">
                <a:latin typeface="Museo Slab 500" pitchFamily="50" charset="0"/>
              </a:rPr>
              <a:t>as well as </a:t>
            </a:r>
            <a:r>
              <a:rPr lang="en-GB" dirty="0" smtClean="0">
                <a:latin typeface="Museo Slab 500" pitchFamily="50" charset="0"/>
              </a:rPr>
              <a:t>silage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No incentive for pigs to seek lysine</a:t>
            </a:r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M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ethodology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rotein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29584"/>
              </p:ext>
            </p:extLst>
          </p:nvPr>
        </p:nvGraphicFramePr>
        <p:xfrm>
          <a:off x="107505" y="1700808"/>
          <a:ext cx="885645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1584000"/>
                <a:gridCol w="1584000"/>
                <a:gridCol w="1584176"/>
                <a:gridCol w="1584000"/>
              </a:tblGrid>
              <a:tr h="370840">
                <a:tc>
                  <a:txBody>
                    <a:bodyPr/>
                    <a:lstStyle/>
                    <a:p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DM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CP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Lys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Met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Museo Slab 500" pitchFamily="50" charset="0"/>
                        </a:rPr>
                        <a:t>Earthworms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  <a:endParaRPr lang="en-GB" sz="2800" b="1" baseline="300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26.02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51.66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3.36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0.94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Museo Slab 500" pitchFamily="50" charset="0"/>
                        </a:rPr>
                        <a:t>Arthropods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38.58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39.13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2.24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0.60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Museo Slab 500" pitchFamily="50" charset="0"/>
                        </a:rPr>
                        <a:t>Molluscs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14.01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62.59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3.70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0.92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Museo Slab 500" pitchFamily="50" charset="0"/>
                        </a:rPr>
                        <a:t>Insect larvae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  <a:r>
                        <a:rPr lang="en-GB" sz="2800" dirty="0" smtClean="0">
                          <a:latin typeface="Museo Slab 500" pitchFamily="50" charset="0"/>
                        </a:rPr>
                        <a:t> 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25.23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48.09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2.96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0.86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Museo Slab 500" pitchFamily="50" charset="0"/>
                        </a:rPr>
                        <a:t>SBM*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88.0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42.0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0.63*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Museo Slab 500" pitchFamily="50" charset="0"/>
                        </a:rPr>
                        <a:t>Beans*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86.0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25.0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1.7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0.23*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5445224"/>
            <a:ext cx="867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 smtClean="0">
                <a:latin typeface="Museo Slab 500" pitchFamily="50" charset="0"/>
              </a:rPr>
              <a:t>†</a:t>
            </a:r>
            <a:r>
              <a:rPr lang="en-GB" dirty="0" smtClean="0">
                <a:latin typeface="Museo Slab 500" pitchFamily="50" charset="0"/>
              </a:rPr>
              <a:t>Crawley (2015) </a:t>
            </a:r>
            <a:r>
              <a:rPr lang="en-GB" dirty="0" err="1" smtClean="0">
                <a:latin typeface="Museo Slab 500" pitchFamily="50" charset="0"/>
              </a:rPr>
              <a:t>Fulfulling</a:t>
            </a:r>
            <a:r>
              <a:rPr lang="en-GB" dirty="0" smtClean="0">
                <a:latin typeface="Museo Slab 500" pitchFamily="50" charset="0"/>
              </a:rPr>
              <a:t> 100% organic pig diets: feeding roughage and foraging from the range</a:t>
            </a:r>
            <a:endParaRPr lang="en-GB" b="1" baseline="30000" dirty="0">
              <a:latin typeface="Museo Slab 500" pitchFamily="50" charset="0"/>
            </a:endParaRPr>
          </a:p>
          <a:p>
            <a:r>
              <a:rPr lang="en-GB" dirty="0" smtClean="0">
                <a:latin typeface="Museo Slab 500" pitchFamily="50" charset="0"/>
              </a:rPr>
              <a:t>*</a:t>
            </a:r>
            <a:r>
              <a:rPr lang="en-GB" dirty="0" err="1" smtClean="0">
                <a:latin typeface="Museo Slab 500" pitchFamily="50" charset="0"/>
              </a:rPr>
              <a:t>Bikker</a:t>
            </a:r>
            <a:r>
              <a:rPr lang="en-GB" dirty="0" smtClean="0">
                <a:latin typeface="Museo Slab 500" pitchFamily="50" charset="0"/>
              </a:rPr>
              <a:t> </a:t>
            </a:r>
            <a:r>
              <a:rPr lang="en-GB" dirty="0">
                <a:latin typeface="Museo Slab 500" pitchFamily="50" charset="0"/>
              </a:rPr>
              <a:t>et al (2014) Grass silage in diets for organic growing-finishing </a:t>
            </a:r>
            <a:r>
              <a:rPr lang="en-GB" dirty="0" smtClean="0">
                <a:latin typeface="Museo Slab 500" pitchFamily="50" charset="0"/>
              </a:rPr>
              <a:t>pigs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Museo Slab 500" pitchFamily="50" charset="0"/>
              </a:rPr>
              <a:t>*</a:t>
            </a:r>
            <a:r>
              <a:rPr lang="en-GB" dirty="0" smtClean="0">
                <a:latin typeface="Museo Slab 500" pitchFamily="50" charset="0"/>
              </a:rPr>
              <a:t>Edwards (2002) Feeding organic pigs, a handbook</a:t>
            </a:r>
            <a:endParaRPr lang="en-GB" dirty="0">
              <a:solidFill>
                <a:srgbClr val="FF0000"/>
              </a:solidFill>
              <a:latin typeface="Museo Slab 5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W:\Scotland\Scotland Projects\Future Farming Scotland\Field Labs\sfin PIGS\pork tasting pics\F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Assessments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u="sng" dirty="0" err="1" smtClean="0">
                <a:latin typeface="Museo Slab 500" pitchFamily="50" charset="0"/>
              </a:rPr>
              <a:t>Liveweight</a:t>
            </a:r>
            <a:r>
              <a:rPr lang="en-GB" sz="3600" b="1" u="sng" dirty="0" smtClean="0">
                <a:latin typeface="Museo Slab 500" pitchFamily="50" charset="0"/>
              </a:rPr>
              <a:t> gain (</a:t>
            </a:r>
            <a:r>
              <a:rPr lang="en-GB" sz="3600" b="1" u="sng" dirty="0" err="1" smtClean="0">
                <a:latin typeface="Museo Slab 500" pitchFamily="50" charset="0"/>
              </a:rPr>
              <a:t>lwg</a:t>
            </a:r>
            <a:r>
              <a:rPr lang="en-GB" sz="3600" b="1" u="sng" dirty="0" smtClean="0">
                <a:latin typeface="Museo Slab 500" pitchFamily="50" charset="0"/>
              </a:rPr>
              <a:t>)</a:t>
            </a:r>
          </a:p>
          <a:p>
            <a:r>
              <a:rPr lang="en-GB" sz="3600" dirty="0">
                <a:latin typeface="Museo Slab 500" pitchFamily="50" charset="0"/>
              </a:rPr>
              <a:t>Killing out </a:t>
            </a:r>
            <a:r>
              <a:rPr lang="en-GB" sz="3600" dirty="0" smtClean="0">
                <a:latin typeface="Museo Slab 500" pitchFamily="50" charset="0"/>
              </a:rPr>
              <a:t>percentage </a:t>
            </a:r>
            <a:endParaRPr lang="en-GB" sz="3600" dirty="0">
              <a:latin typeface="Museo Slab 500" pitchFamily="50" charset="0"/>
            </a:endParaRPr>
          </a:p>
          <a:p>
            <a:r>
              <a:rPr lang="en-GB" sz="3600" dirty="0" smtClean="0">
                <a:latin typeface="Museo Slab 500" pitchFamily="50" charset="0"/>
              </a:rPr>
              <a:t>Carcass quality: grade </a:t>
            </a:r>
          </a:p>
          <a:p>
            <a:r>
              <a:rPr lang="en-GB" sz="3600" dirty="0" smtClean="0">
                <a:latin typeface="Museo Slab 500" pitchFamily="50" charset="0"/>
              </a:rPr>
              <a:t>Cost of feed (per g of </a:t>
            </a:r>
            <a:r>
              <a:rPr lang="en-GB" sz="3600" dirty="0" err="1" smtClean="0">
                <a:latin typeface="Museo Slab 500" pitchFamily="50" charset="0"/>
              </a:rPr>
              <a:t>lwg</a:t>
            </a:r>
            <a:r>
              <a:rPr lang="en-GB" sz="3600" dirty="0">
                <a:latin typeface="Museo Slab 500" pitchFamily="50" charset="0"/>
              </a:rPr>
              <a:t>)</a:t>
            </a:r>
          </a:p>
          <a:p>
            <a:r>
              <a:rPr lang="en-GB" sz="3600" dirty="0" smtClean="0">
                <a:latin typeface="Museo Slab 500" pitchFamily="50" charset="0"/>
              </a:rPr>
              <a:t>Gut length: hindgut fermentation</a:t>
            </a:r>
          </a:p>
          <a:p>
            <a:r>
              <a:rPr lang="en-GB" sz="3600" b="1" u="sng" dirty="0" smtClean="0">
                <a:latin typeface="Museo Slab 500" pitchFamily="50" charset="0"/>
              </a:rPr>
              <a:t>Eating quality – taste </a:t>
            </a:r>
          </a:p>
          <a:p>
            <a:endParaRPr lang="en-GB" dirty="0" smtClean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Results: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/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Pig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performance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lab 500" pitchFamily="50" charset="0"/>
              </a:rPr>
              <a:t>Total of </a:t>
            </a:r>
            <a:r>
              <a:rPr lang="en-GB" dirty="0" smtClean="0">
                <a:latin typeface="Museo Slab 500" pitchFamily="50" charset="0"/>
              </a:rPr>
              <a:t>72 </a:t>
            </a:r>
            <a:r>
              <a:rPr lang="en-GB" dirty="0" smtClean="0">
                <a:latin typeface="Museo Slab 500" pitchFamily="50" charset="0"/>
              </a:rPr>
              <a:t>Tamworth and </a:t>
            </a:r>
            <a:r>
              <a:rPr lang="en-GB" dirty="0" err="1" smtClean="0">
                <a:latin typeface="Museo Slab 500" pitchFamily="50" charset="0"/>
              </a:rPr>
              <a:t>Duroc</a:t>
            </a:r>
            <a:r>
              <a:rPr lang="en-GB" dirty="0" smtClean="0">
                <a:latin typeface="Museo Slab 500" pitchFamily="50" charset="0"/>
              </a:rPr>
              <a:t> crosses </a:t>
            </a:r>
            <a:r>
              <a:rPr lang="en-GB" dirty="0" smtClean="0">
                <a:latin typeface="Museo Slab 500" pitchFamily="50" charset="0"/>
              </a:rPr>
              <a:t>– boars and </a:t>
            </a:r>
            <a:r>
              <a:rPr lang="en-GB" dirty="0" smtClean="0">
                <a:latin typeface="Museo Slab 500" pitchFamily="50" charset="0"/>
              </a:rPr>
              <a:t>gilts</a:t>
            </a:r>
          </a:p>
          <a:p>
            <a:r>
              <a:rPr lang="en-GB" dirty="0" smtClean="0">
                <a:latin typeface="Museo Slab 500" pitchFamily="50" charset="0"/>
              </a:rPr>
              <a:t>19</a:t>
            </a:r>
            <a:r>
              <a:rPr lang="en-GB" baseline="30000" dirty="0" smtClean="0">
                <a:latin typeface="Museo Slab 500" pitchFamily="50" charset="0"/>
              </a:rPr>
              <a:t>th</a:t>
            </a:r>
            <a:r>
              <a:rPr lang="en-GB" dirty="0" smtClean="0">
                <a:latin typeface="Museo Slab 500" pitchFamily="50" charset="0"/>
              </a:rPr>
              <a:t> August </a:t>
            </a:r>
            <a:r>
              <a:rPr lang="en-GB" b="1" i="1" dirty="0">
                <a:latin typeface="Museo Slab 500" pitchFamily="50" charset="0"/>
              </a:rPr>
              <a:t>initial</a:t>
            </a:r>
            <a:r>
              <a:rPr lang="en-GB" dirty="0">
                <a:latin typeface="Museo Slab 500" pitchFamily="50" charset="0"/>
              </a:rPr>
              <a:t> </a:t>
            </a:r>
            <a:r>
              <a:rPr lang="en-GB" dirty="0" smtClean="0">
                <a:latin typeface="Museo Slab 500" pitchFamily="50" charset="0"/>
              </a:rPr>
              <a:t>weighing (31-68 kg)</a:t>
            </a:r>
          </a:p>
          <a:p>
            <a:pPr lvl="1"/>
            <a:r>
              <a:rPr lang="en-GB" sz="3000" dirty="0" smtClean="0">
                <a:latin typeface="Museo Slab 500" pitchFamily="50" charset="0"/>
              </a:rPr>
              <a:t>53%	&lt;50 kg 	(</a:t>
            </a:r>
            <a:r>
              <a:rPr lang="en-GB" sz="3000" b="1" u="sng" dirty="0" smtClean="0">
                <a:latin typeface="Museo Slab 500" pitchFamily="50" charset="0"/>
              </a:rPr>
              <a:t>small</a:t>
            </a:r>
            <a:r>
              <a:rPr lang="en-GB" sz="3000" dirty="0" smtClean="0">
                <a:latin typeface="Museo Slab 500" pitchFamily="50" charset="0"/>
              </a:rPr>
              <a:t>)</a:t>
            </a:r>
          </a:p>
          <a:p>
            <a:pPr lvl="1"/>
            <a:r>
              <a:rPr lang="en-GB" sz="3000" dirty="0" smtClean="0">
                <a:latin typeface="Museo Slab 500" pitchFamily="50" charset="0"/>
              </a:rPr>
              <a:t>47%	&gt;</a:t>
            </a:r>
            <a:r>
              <a:rPr lang="en-GB" sz="3000" dirty="0">
                <a:latin typeface="Museo Slab 500" pitchFamily="50" charset="0"/>
              </a:rPr>
              <a:t>50 kg </a:t>
            </a:r>
            <a:r>
              <a:rPr lang="en-GB" sz="3000" dirty="0" smtClean="0">
                <a:latin typeface="Museo Slab 500" pitchFamily="50" charset="0"/>
              </a:rPr>
              <a:t>	(</a:t>
            </a:r>
            <a:r>
              <a:rPr lang="en-GB" sz="3000" b="1" u="sng" dirty="0">
                <a:latin typeface="Museo Slab 500" pitchFamily="50" charset="0"/>
              </a:rPr>
              <a:t>big</a:t>
            </a:r>
            <a:r>
              <a:rPr lang="en-GB" sz="3000" dirty="0">
                <a:latin typeface="Museo Slab 500" pitchFamily="50" charset="0"/>
              </a:rPr>
              <a:t>)</a:t>
            </a:r>
          </a:p>
          <a:p>
            <a:r>
              <a:rPr lang="en-GB" dirty="0" smtClean="0">
                <a:latin typeface="Museo Slab 500" pitchFamily="50" charset="0"/>
              </a:rPr>
              <a:t>13</a:t>
            </a:r>
            <a:r>
              <a:rPr lang="en-GB" baseline="30000" dirty="0" smtClean="0">
                <a:latin typeface="Museo Slab 500" pitchFamily="50" charset="0"/>
              </a:rPr>
              <a:t>th</a:t>
            </a:r>
            <a:r>
              <a:rPr lang="en-GB" dirty="0" smtClean="0">
                <a:latin typeface="Museo Slab 500" pitchFamily="50" charset="0"/>
              </a:rPr>
              <a:t> October </a:t>
            </a:r>
            <a:r>
              <a:rPr lang="en-GB" b="1" i="1" dirty="0" smtClean="0">
                <a:latin typeface="Museo Slab 500" pitchFamily="50" charset="0"/>
              </a:rPr>
              <a:t>interim</a:t>
            </a:r>
            <a:r>
              <a:rPr lang="en-GB" dirty="0" smtClean="0">
                <a:latin typeface="Museo Slab 500" pitchFamily="50" charset="0"/>
              </a:rPr>
              <a:t> </a:t>
            </a:r>
            <a:r>
              <a:rPr lang="en-GB" dirty="0" smtClean="0">
                <a:latin typeface="Museo Slab 500" pitchFamily="50" charset="0"/>
              </a:rPr>
              <a:t>weighing (average 100 kg)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141168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Museo Slab 500" pitchFamily="50" charset="0"/>
              </a:rPr>
              <a:t>All</a:t>
            </a:r>
            <a:r>
              <a:rPr lang="en-GB" b="1" dirty="0">
                <a:latin typeface="Museo Slab 500" pitchFamily="50" charset="0"/>
              </a:rPr>
              <a:t> pigs grew better than expected</a:t>
            </a:r>
          </a:p>
          <a:p>
            <a:r>
              <a:rPr lang="en-GB" u="sng" dirty="0" err="1" smtClean="0">
                <a:latin typeface="Museo Slab 500" pitchFamily="50" charset="0"/>
              </a:rPr>
              <a:t>Duroc</a:t>
            </a:r>
            <a:r>
              <a:rPr lang="en-GB" dirty="0" smtClean="0">
                <a:latin typeface="Museo Slab 500" pitchFamily="50" charset="0"/>
              </a:rPr>
              <a:t> crosses 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No significant difference in weight gain between rations</a:t>
            </a:r>
          </a:p>
          <a:p>
            <a:r>
              <a:rPr lang="en-GB" u="sng" dirty="0" smtClean="0">
                <a:latin typeface="Museo Slab 500" pitchFamily="50" charset="0"/>
              </a:rPr>
              <a:t>Tamworth</a:t>
            </a:r>
            <a:r>
              <a:rPr lang="en-GB" dirty="0" smtClean="0">
                <a:latin typeface="Museo Slab 500" pitchFamily="50" charset="0"/>
              </a:rPr>
              <a:t> crosses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No significant difference in weight gain between rations for ‘big’ animals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A </a:t>
            </a:r>
            <a:r>
              <a:rPr lang="en-GB" dirty="0">
                <a:latin typeface="Museo Slab 500" pitchFamily="50" charset="0"/>
              </a:rPr>
              <a:t>weight </a:t>
            </a:r>
            <a:r>
              <a:rPr lang="en-GB" dirty="0" smtClean="0">
                <a:latin typeface="Museo Slab 500" pitchFamily="50" charset="0"/>
              </a:rPr>
              <a:t>gain difference between  ‘big’ and ‘small’ with the silage diet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Results: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Pig performance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93675"/>
            <a:ext cx="8950325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043608" y="116632"/>
            <a:ext cx="2232248" cy="1800200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004048" y="116632"/>
            <a:ext cx="2088216" cy="2007776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40352" y="0"/>
            <a:ext cx="1368152" cy="1196752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43608" y="5562600"/>
            <a:ext cx="936104" cy="576064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07496" y="5562600"/>
            <a:ext cx="936104" cy="576064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675948" y="4800600"/>
            <a:ext cx="468052" cy="576064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5845"/>
          <a:stretch/>
        </p:blipFill>
        <p:spPr bwMode="auto">
          <a:xfrm>
            <a:off x="2683822" y="537000"/>
            <a:ext cx="3716978" cy="5940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Taste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test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Results: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Taste test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224846"/>
              </p:ext>
            </p:extLst>
          </p:nvPr>
        </p:nvGraphicFramePr>
        <p:xfrm>
          <a:off x="683568" y="4149080"/>
          <a:ext cx="8256464" cy="189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232"/>
                <a:gridCol w="4128232"/>
              </a:tblGrid>
              <a:tr h="6328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Appearance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 raw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Museo Slab 5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Aroma 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Museo Slab 5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8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Appearance cooked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Museo Slab 5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Texture in mouth 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Museo Slab 5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8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Cooking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 quality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Museo Slab 5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Museo Slab 500" pitchFamily="50" charset="0"/>
                        </a:rPr>
                        <a:t>Flavour 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Museo Slab 5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Museo Slab 500" pitchFamily="50" charset="0"/>
              </a:rPr>
              <a:t>Attendees were asked to score each type of pork (A and B) on a scale of 1-5</a:t>
            </a:r>
          </a:p>
          <a:p>
            <a:pPr marL="400050" lvl="1" indent="0">
              <a:buNone/>
            </a:pPr>
            <a:r>
              <a:rPr lang="en-GB" dirty="0" smtClean="0">
                <a:latin typeface="Museo Slab 500" pitchFamily="50" charset="0"/>
              </a:rPr>
              <a:t>1 = least like-able; 5 = most like-able</a:t>
            </a:r>
          </a:p>
          <a:p>
            <a:pPr marL="0" indent="0">
              <a:buNone/>
            </a:pPr>
            <a:endParaRPr lang="en-GB" sz="1600" dirty="0">
              <a:latin typeface="Museo Slab 500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Museo Slab 500" pitchFamily="50" charset="0"/>
              </a:rPr>
              <a:t>Criteria scored: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Museo Slab 5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2400" y="2276474"/>
            <a:ext cx="8821562" cy="3636000"/>
            <a:chOff x="228600" y="1666875"/>
            <a:chExt cx="8712200" cy="35909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66875"/>
              <a:ext cx="4273550" cy="359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66875"/>
              <a:ext cx="4292600" cy="359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Results: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Taste test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This presentation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Field lab: feeding pigs silage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Background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Aims</a:t>
            </a:r>
            <a:endParaRPr lang="en-GB" dirty="0" smtClean="0">
              <a:latin typeface="Museo Slab 500" pitchFamily="50" charset="0"/>
            </a:endParaRPr>
          </a:p>
          <a:p>
            <a:pPr lvl="1"/>
            <a:r>
              <a:rPr lang="en-GB" dirty="0" smtClean="0">
                <a:latin typeface="Museo Slab 500" pitchFamily="50" charset="0"/>
              </a:rPr>
              <a:t>Methods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Results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Conclusion</a:t>
            </a:r>
          </a:p>
          <a:p>
            <a:r>
              <a:rPr lang="en-GB" dirty="0" smtClean="0">
                <a:latin typeface="Museo Slab 500" pitchFamily="50" charset="0"/>
              </a:rPr>
              <a:t>Pig nutrition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Protein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Energy </a:t>
            </a:r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Conclusions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In this trial…</a:t>
            </a:r>
          </a:p>
          <a:p>
            <a:r>
              <a:rPr lang="en-GB" dirty="0" smtClean="0">
                <a:latin typeface="Museo Slab 500" pitchFamily="50" charset="0"/>
              </a:rPr>
              <a:t>Silage is an effective source of feed for pigs with mainly </a:t>
            </a:r>
            <a:r>
              <a:rPr lang="en-GB" dirty="0" err="1" smtClean="0">
                <a:latin typeface="Museo Slab 500" pitchFamily="50" charset="0"/>
              </a:rPr>
              <a:t>Duroc</a:t>
            </a:r>
            <a:r>
              <a:rPr lang="en-GB" dirty="0" smtClean="0">
                <a:latin typeface="Museo Slab 500" pitchFamily="50" charset="0"/>
              </a:rPr>
              <a:t> genetics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No significant impact on weight gain</a:t>
            </a:r>
          </a:p>
          <a:p>
            <a:r>
              <a:rPr lang="en-GB" dirty="0" smtClean="0">
                <a:latin typeface="Museo Slab 500" pitchFamily="50" charset="0"/>
              </a:rPr>
              <a:t>No impact on taste</a:t>
            </a:r>
          </a:p>
          <a:p>
            <a:endParaRPr lang="en-GB" dirty="0" smtClean="0">
              <a:latin typeface="Museo Slab 500" pitchFamily="50" charset="0"/>
            </a:endParaRPr>
          </a:p>
          <a:p>
            <a:r>
              <a:rPr lang="en-GB" b="1" dirty="0" smtClean="0">
                <a:latin typeface="Museo Slab 500" pitchFamily="50" charset="0"/>
              </a:rPr>
              <a:t>Potential to reduce imported protein by using home grown silage for pigs</a:t>
            </a:r>
            <a:endParaRPr lang="en-GB" b="1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ABRS003.soilassociation.org\Work\Scotland\Communications\Images\pigs peelham\SA_Peelham2015-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" b="-227"/>
          <a:stretch/>
        </p:blipFill>
        <p:spPr bwMode="auto">
          <a:xfrm>
            <a:off x="1" y="13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76200"/>
            <a:ext cx="4724400" cy="2362200"/>
          </a:xfrm>
          <a:prstGeom prst="rect">
            <a:avLst/>
          </a:prstGeom>
          <a:blipFill dpi="0" rotWithShape="1">
            <a:blip r:embed="rId3">
              <a:alphaModFix am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Museo Slab 900" pitchFamily="50" charset="0"/>
              </a:rPr>
              <a:t>Pig nutrition</a:t>
            </a:r>
            <a:endParaRPr lang="en-GB" sz="4800" baseline="30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ther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feeds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This trial fed red clover silage</a:t>
            </a:r>
          </a:p>
          <a:p>
            <a:r>
              <a:rPr lang="en-GB" dirty="0" smtClean="0">
                <a:latin typeface="Museo Slab 500" pitchFamily="50" charset="0"/>
              </a:rPr>
              <a:t>There are other types of silage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Grass/clover silage</a:t>
            </a:r>
          </a:p>
          <a:p>
            <a:pPr lvl="1"/>
            <a:r>
              <a:rPr lang="en-GB" dirty="0" err="1" smtClean="0">
                <a:latin typeface="Museo Slab 500" pitchFamily="50" charset="0"/>
              </a:rPr>
              <a:t>Wholecrop</a:t>
            </a:r>
            <a:endParaRPr lang="en-GB" dirty="0" smtClean="0">
              <a:latin typeface="Museo Slab 500" pitchFamily="50" charset="0"/>
            </a:endParaRPr>
          </a:p>
          <a:p>
            <a:pPr lvl="1"/>
            <a:r>
              <a:rPr lang="en-GB" dirty="0" smtClean="0">
                <a:latin typeface="Museo Slab 500" pitchFamily="50" charset="0"/>
              </a:rPr>
              <a:t>Pea silage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Bean silage</a:t>
            </a:r>
          </a:p>
          <a:p>
            <a:r>
              <a:rPr lang="en-GB" dirty="0" smtClean="0">
                <a:latin typeface="Museo Slab 500" pitchFamily="50" charset="0"/>
              </a:rPr>
              <a:t>Silage is a source </a:t>
            </a:r>
            <a:r>
              <a:rPr lang="en-GB" dirty="0" smtClean="0">
                <a:latin typeface="Museo Slab 500" pitchFamily="50" charset="0"/>
              </a:rPr>
              <a:t>of both </a:t>
            </a:r>
            <a:r>
              <a:rPr lang="en-GB" b="1" i="1" dirty="0" smtClean="0">
                <a:latin typeface="Museo Slab 500" pitchFamily="50" charset="0"/>
              </a:rPr>
              <a:t>energy</a:t>
            </a:r>
            <a:r>
              <a:rPr lang="en-GB" dirty="0" smtClean="0">
                <a:latin typeface="Museo Slab 500" pitchFamily="50" charset="0"/>
              </a:rPr>
              <a:t> and </a:t>
            </a:r>
            <a:r>
              <a:rPr lang="en-GB" b="1" i="1" dirty="0" smtClean="0">
                <a:latin typeface="Museo Slab 500" pitchFamily="50" charset="0"/>
              </a:rPr>
              <a:t>protein </a:t>
            </a:r>
            <a:endParaRPr lang="en-GB" b="1" i="1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Protein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Protein is essential to ‘build frame’</a:t>
            </a:r>
          </a:p>
          <a:p>
            <a:r>
              <a:rPr lang="en-GB" dirty="0" smtClean="0">
                <a:latin typeface="Museo Slab 500" pitchFamily="50" charset="0"/>
              </a:rPr>
              <a:t>The balance of amino acids that make up the protein are also very important</a:t>
            </a:r>
          </a:p>
          <a:p>
            <a:r>
              <a:rPr lang="en-GB" dirty="0" smtClean="0">
                <a:latin typeface="Museo Slab 500" pitchFamily="50" charset="0"/>
              </a:rPr>
              <a:t>Trials have shown that restricting protein encourages foraging and invertebrate consumption</a:t>
            </a:r>
          </a:p>
          <a:p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rotein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75715"/>
              </p:ext>
            </p:extLst>
          </p:nvPr>
        </p:nvGraphicFramePr>
        <p:xfrm>
          <a:off x="107505" y="1700808"/>
          <a:ext cx="885645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1584000"/>
                <a:gridCol w="1584000"/>
                <a:gridCol w="1584176"/>
                <a:gridCol w="1584000"/>
              </a:tblGrid>
              <a:tr h="370840">
                <a:tc>
                  <a:txBody>
                    <a:bodyPr/>
                    <a:lstStyle/>
                    <a:p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DM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CP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Lys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Museo Slab 500" pitchFamily="50" charset="0"/>
                        </a:rPr>
                        <a:t>Met (%)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Museo Slab 500" pitchFamily="50" charset="0"/>
                        </a:rPr>
                        <a:t>Earthworms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  <a:endParaRPr lang="en-GB" sz="2800" b="1" baseline="300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26.02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51.66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3.36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0.94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Museo Slab 500" pitchFamily="50" charset="0"/>
                        </a:rPr>
                        <a:t>Arthropods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38.58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39.13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2.24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0.60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Museo Slab 500" pitchFamily="50" charset="0"/>
                        </a:rPr>
                        <a:t>Molluscs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14.01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62.59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3.70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0.92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Museo Slab 500" pitchFamily="50" charset="0"/>
                        </a:rPr>
                        <a:t>Insect larvae</a:t>
                      </a:r>
                      <a:r>
                        <a:rPr lang="en-GB" sz="2800" b="1" baseline="30000" dirty="0" smtClean="0">
                          <a:latin typeface="Museo Slab 500" pitchFamily="50" charset="0"/>
                        </a:rPr>
                        <a:t>†</a:t>
                      </a:r>
                      <a:r>
                        <a:rPr lang="en-GB" sz="2800" dirty="0" smtClean="0">
                          <a:latin typeface="Museo Slab 500" pitchFamily="50" charset="0"/>
                        </a:rPr>
                        <a:t> 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25.23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48.09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2.96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0.86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Museo Slab 500" pitchFamily="50" charset="0"/>
                        </a:rPr>
                        <a:t>SBM*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88.0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42.0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3.0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0.63*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Museo Slab 500" pitchFamily="50" charset="0"/>
                        </a:rPr>
                        <a:t>Beans*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86.0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25.0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latin typeface="Museo Slab 500" pitchFamily="50" charset="0"/>
                        </a:rPr>
                        <a:t>1.7</a:t>
                      </a:r>
                      <a:endParaRPr lang="en-GB" sz="2800" dirty="0"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0.23*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5445224"/>
            <a:ext cx="867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 smtClean="0">
                <a:latin typeface="Museo Slab 500" pitchFamily="50" charset="0"/>
              </a:rPr>
              <a:t>†</a:t>
            </a:r>
            <a:r>
              <a:rPr lang="en-GB" dirty="0" smtClean="0">
                <a:latin typeface="Museo Slab 500" pitchFamily="50" charset="0"/>
              </a:rPr>
              <a:t>Crawley (2015) </a:t>
            </a:r>
            <a:r>
              <a:rPr lang="en-GB" dirty="0" err="1" smtClean="0">
                <a:latin typeface="Museo Slab 500" pitchFamily="50" charset="0"/>
              </a:rPr>
              <a:t>Fulfulling</a:t>
            </a:r>
            <a:r>
              <a:rPr lang="en-GB" dirty="0" smtClean="0">
                <a:latin typeface="Museo Slab 500" pitchFamily="50" charset="0"/>
              </a:rPr>
              <a:t> 100% organic pig diets: feeding roughage and foraging from the range</a:t>
            </a:r>
            <a:endParaRPr lang="en-GB" b="1" baseline="30000" dirty="0">
              <a:latin typeface="Museo Slab 500" pitchFamily="50" charset="0"/>
            </a:endParaRPr>
          </a:p>
          <a:p>
            <a:r>
              <a:rPr lang="en-GB" dirty="0" smtClean="0">
                <a:latin typeface="Museo Slab 500" pitchFamily="50" charset="0"/>
              </a:rPr>
              <a:t>*</a:t>
            </a:r>
            <a:r>
              <a:rPr lang="en-GB" dirty="0" err="1" smtClean="0">
                <a:latin typeface="Museo Slab 500" pitchFamily="50" charset="0"/>
              </a:rPr>
              <a:t>Bikker</a:t>
            </a:r>
            <a:r>
              <a:rPr lang="en-GB" dirty="0" smtClean="0">
                <a:latin typeface="Museo Slab 500" pitchFamily="50" charset="0"/>
              </a:rPr>
              <a:t> </a:t>
            </a:r>
            <a:r>
              <a:rPr lang="en-GB" dirty="0">
                <a:latin typeface="Museo Slab 500" pitchFamily="50" charset="0"/>
              </a:rPr>
              <a:t>et al (2014) Grass silage in diets for organic growing-finishing </a:t>
            </a:r>
            <a:r>
              <a:rPr lang="en-GB" dirty="0" smtClean="0">
                <a:latin typeface="Museo Slab 500" pitchFamily="50" charset="0"/>
              </a:rPr>
              <a:t>pigs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Museo Slab 500" pitchFamily="50" charset="0"/>
              </a:rPr>
              <a:t>*</a:t>
            </a:r>
            <a:r>
              <a:rPr lang="en-GB" dirty="0" smtClean="0">
                <a:latin typeface="Museo Slab 500" pitchFamily="50" charset="0"/>
              </a:rPr>
              <a:t>Edwards (2002) Feeding organic pigs, a handbook</a:t>
            </a:r>
            <a:endParaRPr lang="en-GB" dirty="0">
              <a:solidFill>
                <a:srgbClr val="FF0000"/>
              </a:solidFill>
              <a:latin typeface="Museo Slab 5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Protein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Oilseed </a:t>
            </a:r>
            <a:r>
              <a:rPr lang="en-GB" dirty="0">
                <a:latin typeface="Museo Slab 500" pitchFamily="50" charset="0"/>
              </a:rPr>
              <a:t>by-products (rapeseed meal, soybean </a:t>
            </a:r>
            <a:r>
              <a:rPr lang="en-GB" dirty="0" smtClean="0">
                <a:latin typeface="Museo Slab 500" pitchFamily="50" charset="0"/>
              </a:rPr>
              <a:t>meal, sunflower </a:t>
            </a:r>
            <a:r>
              <a:rPr lang="en-GB" dirty="0">
                <a:latin typeface="Museo Slab 500" pitchFamily="50" charset="0"/>
              </a:rPr>
              <a:t>meal)</a:t>
            </a:r>
          </a:p>
          <a:p>
            <a:r>
              <a:rPr lang="en-GB" dirty="0" smtClean="0">
                <a:latin typeface="Museo Slab 500" pitchFamily="50" charset="0"/>
              </a:rPr>
              <a:t>Milk </a:t>
            </a:r>
            <a:r>
              <a:rPr lang="en-GB" dirty="0">
                <a:latin typeface="Museo Slab 500" pitchFamily="50" charset="0"/>
              </a:rPr>
              <a:t>products (whey, skimmed milk powder)</a:t>
            </a:r>
          </a:p>
          <a:p>
            <a:r>
              <a:rPr lang="en-GB" dirty="0" smtClean="0">
                <a:latin typeface="Museo Slab 500" pitchFamily="50" charset="0"/>
              </a:rPr>
              <a:t>Animal </a:t>
            </a:r>
            <a:r>
              <a:rPr lang="en-GB" dirty="0">
                <a:latin typeface="Museo Slab 500" pitchFamily="50" charset="0"/>
              </a:rPr>
              <a:t>products (fishmeal)</a:t>
            </a:r>
          </a:p>
          <a:p>
            <a:r>
              <a:rPr lang="en-GB" dirty="0" smtClean="0">
                <a:latin typeface="Museo Slab 500" pitchFamily="50" charset="0"/>
              </a:rPr>
              <a:t>Cereals </a:t>
            </a:r>
            <a:r>
              <a:rPr lang="en-GB" dirty="0">
                <a:latin typeface="Museo Slab 500" pitchFamily="50" charset="0"/>
              </a:rPr>
              <a:t>(maize gluten </a:t>
            </a:r>
            <a:r>
              <a:rPr lang="en-GB" dirty="0" smtClean="0">
                <a:latin typeface="Museo Slab 500" pitchFamily="50" charset="0"/>
              </a:rPr>
              <a:t>feed, </a:t>
            </a:r>
            <a:r>
              <a:rPr lang="en-GB" dirty="0">
                <a:latin typeface="Museo Slab 500" pitchFamily="50" charset="0"/>
              </a:rPr>
              <a:t>but also </a:t>
            </a:r>
            <a:r>
              <a:rPr lang="en-GB" dirty="0" smtClean="0">
                <a:latin typeface="Museo Slab 500" pitchFamily="50" charset="0"/>
              </a:rPr>
              <a:t>wheat</a:t>
            </a:r>
            <a:r>
              <a:rPr lang="en-GB" dirty="0">
                <a:latin typeface="Museo Slab 500" pitchFamily="50" charset="0"/>
              </a:rPr>
              <a:t>, </a:t>
            </a:r>
            <a:r>
              <a:rPr lang="en-GB" dirty="0" smtClean="0">
                <a:latin typeface="Museo Slab 500" pitchFamily="50" charset="0"/>
              </a:rPr>
              <a:t>barley, and oats)</a:t>
            </a:r>
          </a:p>
          <a:p>
            <a:r>
              <a:rPr lang="en-GB" b="1" u="sng" dirty="0">
                <a:latin typeface="Museo Slab 500" pitchFamily="50" charset="0"/>
              </a:rPr>
              <a:t>Pulses (peas, </a:t>
            </a:r>
            <a:r>
              <a:rPr lang="en-GB" b="1" u="sng" dirty="0" err="1">
                <a:latin typeface="Museo Slab 500" pitchFamily="50" charset="0"/>
              </a:rPr>
              <a:t>faba</a:t>
            </a:r>
            <a:r>
              <a:rPr lang="en-GB" b="1" u="sng" dirty="0">
                <a:latin typeface="Museo Slab 500" pitchFamily="50" charset="0"/>
              </a:rPr>
              <a:t> beans</a:t>
            </a:r>
            <a:r>
              <a:rPr lang="en-GB" b="1" u="sng" dirty="0" smtClean="0">
                <a:latin typeface="Museo Slab 500" pitchFamily="50" charset="0"/>
              </a:rPr>
              <a:t>)</a:t>
            </a:r>
            <a:endParaRPr lang="en-GB" b="1" u="sng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2701" y="466725"/>
            <a:ext cx="4035524" cy="590677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Pulses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Pulses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lab 500" pitchFamily="50" charset="0"/>
              </a:rPr>
              <a:t>Peas </a:t>
            </a:r>
            <a:r>
              <a:rPr lang="en-GB" dirty="0">
                <a:latin typeface="Museo Slab 500" pitchFamily="50" charset="0"/>
              </a:rPr>
              <a:t>and </a:t>
            </a:r>
            <a:r>
              <a:rPr lang="en-GB" dirty="0" err="1">
                <a:latin typeface="Museo Slab 500" pitchFamily="50" charset="0"/>
              </a:rPr>
              <a:t>faba</a:t>
            </a:r>
            <a:r>
              <a:rPr lang="en-GB" dirty="0">
                <a:latin typeface="Museo Slab 500" pitchFamily="50" charset="0"/>
              </a:rPr>
              <a:t> beans have lower levels of crude protein and amino acids than </a:t>
            </a:r>
            <a:r>
              <a:rPr lang="en-GB" dirty="0" smtClean="0">
                <a:latin typeface="Museo Slab 500" pitchFamily="50" charset="0"/>
              </a:rPr>
              <a:t>SBM</a:t>
            </a:r>
            <a:endParaRPr lang="en-GB" dirty="0">
              <a:latin typeface="Museo Slab 500" pitchFamily="50" charset="0"/>
            </a:endParaRPr>
          </a:p>
          <a:p>
            <a:r>
              <a:rPr lang="en-GB" dirty="0" smtClean="0">
                <a:latin typeface="Museo Slab 500" pitchFamily="50" charset="0"/>
              </a:rPr>
              <a:t>Protein, amino acid, and energy content differs </a:t>
            </a:r>
            <a:r>
              <a:rPr lang="en-GB" dirty="0">
                <a:latin typeface="Museo Slab 500" pitchFamily="50" charset="0"/>
              </a:rPr>
              <a:t>between varieties</a:t>
            </a:r>
          </a:p>
          <a:p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8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Pulses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lab 500" pitchFamily="50" charset="0"/>
              </a:rPr>
              <a:t>Soya is an ideal protein</a:t>
            </a:r>
          </a:p>
          <a:p>
            <a:r>
              <a:rPr lang="en-GB" dirty="0" smtClean="0">
                <a:latin typeface="Museo Slab 500" pitchFamily="50" charset="0"/>
              </a:rPr>
              <a:t>Soya </a:t>
            </a:r>
            <a:r>
              <a:rPr lang="en-GB" dirty="0">
                <a:latin typeface="Museo Slab 500" pitchFamily="50" charset="0"/>
              </a:rPr>
              <a:t>is </a:t>
            </a:r>
            <a:r>
              <a:rPr lang="en-GB" dirty="0" smtClean="0">
                <a:latin typeface="Museo Slab 500" pitchFamily="50" charset="0"/>
              </a:rPr>
              <a:t>‘balanced’ </a:t>
            </a:r>
            <a:r>
              <a:rPr lang="en-GB" dirty="0">
                <a:latin typeface="Museo Slab 500" pitchFamily="50" charset="0"/>
              </a:rPr>
              <a:t>for </a:t>
            </a:r>
            <a:r>
              <a:rPr lang="en-GB" dirty="0" smtClean="0">
                <a:latin typeface="Museo Slab 500" pitchFamily="50" charset="0"/>
              </a:rPr>
              <a:t>methionine (M) and cysteine (C) </a:t>
            </a:r>
          </a:p>
          <a:p>
            <a:r>
              <a:rPr lang="en-GB" dirty="0" smtClean="0">
                <a:latin typeface="Museo Slab 500" pitchFamily="50" charset="0"/>
              </a:rPr>
              <a:t>Peas </a:t>
            </a:r>
            <a:r>
              <a:rPr lang="en-GB" dirty="0">
                <a:latin typeface="Museo Slab 500" pitchFamily="50" charset="0"/>
              </a:rPr>
              <a:t>and beans are </a:t>
            </a:r>
            <a:r>
              <a:rPr lang="en-GB" dirty="0" smtClean="0">
                <a:latin typeface="Museo Slab 500" pitchFamily="50" charset="0"/>
              </a:rPr>
              <a:t>not</a:t>
            </a:r>
            <a:endParaRPr lang="en-GB" dirty="0">
              <a:latin typeface="Museo Slab 500" pitchFamily="50" charset="0"/>
            </a:endParaRPr>
          </a:p>
          <a:p>
            <a:r>
              <a:rPr lang="en-GB" dirty="0" smtClean="0">
                <a:latin typeface="Museo Slab 500" pitchFamily="50" charset="0"/>
              </a:rPr>
              <a:t>In </a:t>
            </a:r>
            <a:r>
              <a:rPr lang="en-GB" dirty="0">
                <a:latin typeface="Museo Slab 500" pitchFamily="50" charset="0"/>
              </a:rPr>
              <a:t>the absence of surplus </a:t>
            </a:r>
            <a:r>
              <a:rPr lang="en-GB" dirty="0" smtClean="0">
                <a:latin typeface="Museo Slab 500" pitchFamily="50" charset="0"/>
              </a:rPr>
              <a:t>M + C </a:t>
            </a:r>
            <a:r>
              <a:rPr lang="en-GB" dirty="0">
                <a:latin typeface="Museo Slab 500" pitchFamily="50" charset="0"/>
              </a:rPr>
              <a:t>from other </a:t>
            </a:r>
            <a:r>
              <a:rPr lang="en-GB" dirty="0" smtClean="0">
                <a:latin typeface="Museo Slab 500" pitchFamily="50" charset="0"/>
              </a:rPr>
              <a:t>sources, a </a:t>
            </a:r>
            <a:r>
              <a:rPr lang="en-GB" dirty="0">
                <a:latin typeface="Museo Slab 500" pitchFamily="50" charset="0"/>
              </a:rPr>
              <a:t>pulse based diet will result in </a:t>
            </a:r>
            <a:r>
              <a:rPr lang="en-GB" i="1" dirty="0">
                <a:latin typeface="Museo Slab 500" pitchFamily="50" charset="0"/>
              </a:rPr>
              <a:t>reduced performance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Pulses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lab 500" pitchFamily="50" charset="0"/>
              </a:rPr>
              <a:t>Peas and beans </a:t>
            </a:r>
            <a:r>
              <a:rPr lang="en-GB" dirty="0">
                <a:latin typeface="Museo Slab 500" pitchFamily="50" charset="0"/>
              </a:rPr>
              <a:t>have relatively high levels of secondary </a:t>
            </a:r>
            <a:r>
              <a:rPr lang="en-GB" dirty="0" smtClean="0">
                <a:latin typeface="Museo Slab 500" pitchFamily="50" charset="0"/>
              </a:rPr>
              <a:t>plant metabolites </a:t>
            </a:r>
            <a:r>
              <a:rPr lang="en-GB" dirty="0">
                <a:latin typeface="Museo Slab 500" pitchFamily="50" charset="0"/>
              </a:rPr>
              <a:t>better known as </a:t>
            </a:r>
            <a:r>
              <a:rPr lang="en-GB" i="1" dirty="0">
                <a:latin typeface="Museo Slab 500" pitchFamily="50" charset="0"/>
              </a:rPr>
              <a:t>anti-nutritional factors </a:t>
            </a:r>
            <a:r>
              <a:rPr lang="en-GB" i="1" dirty="0" smtClean="0">
                <a:latin typeface="Museo Slab 500" pitchFamily="50" charset="0"/>
              </a:rPr>
              <a:t>(ANFs)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Condensed tannins (which are ANFs) </a:t>
            </a:r>
            <a:r>
              <a:rPr lang="en-GB" dirty="0">
                <a:latin typeface="Museo Slab 500" pitchFamily="50" charset="0"/>
              </a:rPr>
              <a:t>usually moderate to high in </a:t>
            </a:r>
            <a:r>
              <a:rPr lang="en-GB" dirty="0" smtClean="0">
                <a:latin typeface="Museo Slab 500" pitchFamily="50" charset="0"/>
              </a:rPr>
              <a:t>colour flowered pulses</a:t>
            </a:r>
          </a:p>
          <a:p>
            <a:pPr lvl="1"/>
            <a:r>
              <a:rPr lang="en-GB" dirty="0">
                <a:latin typeface="Museo Slab 500" pitchFamily="50" charset="0"/>
              </a:rPr>
              <a:t>Trypsin inhibitor activity is </a:t>
            </a:r>
            <a:r>
              <a:rPr lang="en-GB" dirty="0" smtClean="0">
                <a:latin typeface="Museo Slab 500" pitchFamily="50" charset="0"/>
              </a:rPr>
              <a:t>higher </a:t>
            </a:r>
            <a:r>
              <a:rPr lang="en-GB" dirty="0">
                <a:latin typeface="Museo Slab 500" pitchFamily="50" charset="0"/>
              </a:rPr>
              <a:t>in some white-flowered </a:t>
            </a:r>
            <a:r>
              <a:rPr lang="en-GB" dirty="0" smtClean="0">
                <a:latin typeface="Museo Slab 500" pitchFamily="50" charset="0"/>
              </a:rPr>
              <a:t>peas (winter peas)</a:t>
            </a:r>
            <a:endParaRPr lang="en-GB" dirty="0">
              <a:latin typeface="Museo Slab 500" pitchFamily="50" charset="0"/>
            </a:endParaRPr>
          </a:p>
          <a:p>
            <a:pPr lvl="1"/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1958975"/>
            <a:ext cx="8568952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Disclaimer:</a:t>
            </a:r>
            <a:b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I am not a pig nutritionist!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Pulses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lab 500" pitchFamily="50" charset="0"/>
              </a:rPr>
              <a:t>Increased </a:t>
            </a:r>
            <a:r>
              <a:rPr lang="en-GB" dirty="0">
                <a:latin typeface="Museo Slab 500" pitchFamily="50" charset="0"/>
              </a:rPr>
              <a:t>intake of ANF </a:t>
            </a:r>
            <a:r>
              <a:rPr lang="en-GB" i="1" dirty="0">
                <a:latin typeface="Museo Slab 500" pitchFamily="50" charset="0"/>
              </a:rPr>
              <a:t>decreases</a:t>
            </a:r>
            <a:r>
              <a:rPr lang="en-GB" dirty="0">
                <a:latin typeface="Museo Slab 500" pitchFamily="50" charset="0"/>
              </a:rPr>
              <a:t> protein digestibility</a:t>
            </a:r>
          </a:p>
          <a:p>
            <a:r>
              <a:rPr lang="en-GB" dirty="0" smtClean="0">
                <a:latin typeface="Museo Slab 500" pitchFamily="50" charset="0"/>
              </a:rPr>
              <a:t>A </a:t>
            </a:r>
            <a:r>
              <a:rPr lang="en-GB" dirty="0">
                <a:latin typeface="Museo Slab 500" pitchFamily="50" charset="0"/>
              </a:rPr>
              <a:t>threshold for observable ANF activity may exist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Green vegetable waste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Some brassicas contain anti-nutritional factors</a:t>
            </a:r>
          </a:p>
          <a:p>
            <a:r>
              <a:rPr lang="en-GB" dirty="0" smtClean="0">
                <a:latin typeface="Museo Slab 500" pitchFamily="50" charset="0"/>
              </a:rPr>
              <a:t>Ok at low feeding levels (&lt;10% of diet DM intake)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8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3"/>
          <a:stretch/>
        </p:blipFill>
        <p:spPr bwMode="auto">
          <a:xfrm>
            <a:off x="2533285" y="476672"/>
            <a:ext cx="4054939" cy="59436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ats 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ats 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Can be grown in Scotland</a:t>
            </a:r>
          </a:p>
          <a:p>
            <a:r>
              <a:rPr lang="en-GB" dirty="0" smtClean="0">
                <a:latin typeface="Museo Slab 500" pitchFamily="50" charset="0"/>
              </a:rPr>
              <a:t>Relatively cheap</a:t>
            </a:r>
          </a:p>
          <a:p>
            <a:r>
              <a:rPr lang="en-GB" dirty="0" smtClean="0">
                <a:latin typeface="Museo Slab 500" pitchFamily="50" charset="0"/>
              </a:rPr>
              <a:t>12-15% CP </a:t>
            </a:r>
          </a:p>
          <a:p>
            <a:r>
              <a:rPr lang="en-GB" dirty="0" smtClean="0">
                <a:latin typeface="Museo Slab 500" pitchFamily="50" charset="0"/>
              </a:rPr>
              <a:t>Amino acid composition of oats is superior to other cereals</a:t>
            </a:r>
          </a:p>
          <a:p>
            <a:r>
              <a:rPr lang="en-GB" dirty="0" smtClean="0">
                <a:latin typeface="Museo Slab 500" pitchFamily="50" charset="0"/>
              </a:rPr>
              <a:t>Protein-energy balance </a:t>
            </a:r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8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Energy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Energy is required to put on ‘condition’</a:t>
            </a:r>
          </a:p>
          <a:p>
            <a:r>
              <a:rPr lang="en-GB" dirty="0">
                <a:latin typeface="Museo Slab 500" pitchFamily="50" charset="0"/>
              </a:rPr>
              <a:t>A ration should contain a balance of protein and </a:t>
            </a:r>
            <a:r>
              <a:rPr lang="en-GB" dirty="0" smtClean="0">
                <a:latin typeface="Museo Slab 500" pitchFamily="50" charset="0"/>
              </a:rPr>
              <a:t>energy</a:t>
            </a:r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1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Conclusion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dirty="0" smtClean="0">
                <a:latin typeface="Museo Slab 500" pitchFamily="50" charset="0"/>
              </a:rPr>
              <a:t>Try different feeds</a:t>
            </a:r>
          </a:p>
          <a:p>
            <a:r>
              <a:rPr lang="en-GB" dirty="0" smtClean="0">
                <a:latin typeface="Museo Slab 500" pitchFamily="50" charset="0"/>
              </a:rPr>
              <a:t>Outdoor pigs can </a:t>
            </a:r>
            <a:r>
              <a:rPr lang="en-GB" dirty="0" smtClean="0">
                <a:latin typeface="Museo Slab 500" pitchFamily="50" charset="0"/>
              </a:rPr>
              <a:t>seek and ‘find</a:t>
            </a:r>
            <a:r>
              <a:rPr lang="en-GB" dirty="0" smtClean="0">
                <a:latin typeface="Museo Slab 500" pitchFamily="50" charset="0"/>
              </a:rPr>
              <a:t>’ suitable feed</a:t>
            </a:r>
          </a:p>
          <a:p>
            <a:r>
              <a:rPr lang="en-GB" dirty="0" smtClean="0">
                <a:latin typeface="Museo Slab 500" pitchFamily="50" charset="0"/>
              </a:rPr>
              <a:t>Nutritionists are interested in </a:t>
            </a:r>
            <a:r>
              <a:rPr lang="en-GB" i="1" dirty="0" smtClean="0">
                <a:latin typeface="Museo Slab 500" pitchFamily="50" charset="0"/>
              </a:rPr>
              <a:t>maximising</a:t>
            </a:r>
            <a:r>
              <a:rPr lang="en-GB" dirty="0" smtClean="0">
                <a:latin typeface="Museo Slab 500" pitchFamily="50" charset="0"/>
              </a:rPr>
              <a:t> </a:t>
            </a:r>
            <a:r>
              <a:rPr lang="en-GB" i="1" dirty="0" smtClean="0">
                <a:latin typeface="Museo Slab 500" pitchFamily="50" charset="0"/>
              </a:rPr>
              <a:t>performance</a:t>
            </a:r>
          </a:p>
          <a:p>
            <a:r>
              <a:rPr lang="en-GB" dirty="0" smtClean="0">
                <a:latin typeface="Museo Slab 500" pitchFamily="50" charset="0"/>
              </a:rPr>
              <a:t>Prioritise animal </a:t>
            </a:r>
            <a:r>
              <a:rPr lang="en-GB" dirty="0" smtClean="0">
                <a:latin typeface="Museo Slab 500" pitchFamily="50" charset="0"/>
              </a:rPr>
              <a:t>welfare, and intervene if pigs are ill-thriven</a:t>
            </a:r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9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R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eferences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Museo Slab 900" pitchFamily="50" charset="0"/>
              </a:rPr>
              <a:t>Green pig: </a:t>
            </a:r>
            <a:r>
              <a:rPr lang="en-GB" sz="2800" dirty="0" err="1" smtClean="0">
                <a:latin typeface="Museo Slab 900" pitchFamily="50" charset="0"/>
              </a:rPr>
              <a:t>defra</a:t>
            </a:r>
            <a:r>
              <a:rPr lang="en-GB" sz="2800" dirty="0" smtClean="0">
                <a:latin typeface="Museo Slab 900" pitchFamily="50" charset="0"/>
              </a:rPr>
              <a:t>-funded LINK project</a:t>
            </a:r>
          </a:p>
          <a:p>
            <a:pPr lvl="1"/>
            <a:r>
              <a:rPr lang="en-GB" sz="2200" dirty="0">
                <a:latin typeface="Museo Slab 500" pitchFamily="50" charset="0"/>
              </a:rPr>
              <a:t>SRUC, University of Nottingham, NIAB, BOCM Pauls, BPEX, </a:t>
            </a:r>
            <a:r>
              <a:rPr lang="en-GB" sz="2200" dirty="0" err="1">
                <a:latin typeface="Museo Slab 500" pitchFamily="50" charset="0"/>
              </a:rPr>
              <a:t>Evonik</a:t>
            </a:r>
            <a:r>
              <a:rPr lang="en-GB" sz="2200" dirty="0">
                <a:latin typeface="Museo Slab 500" pitchFamily="50" charset="0"/>
              </a:rPr>
              <a:t>, </a:t>
            </a:r>
            <a:r>
              <a:rPr lang="en-GB" sz="2200" dirty="0" err="1">
                <a:latin typeface="Museo Slab 500" pitchFamily="50" charset="0"/>
              </a:rPr>
              <a:t>Harbro</a:t>
            </a:r>
            <a:r>
              <a:rPr lang="en-GB" sz="2200" dirty="0">
                <a:latin typeface="Museo Slab 500" pitchFamily="50" charset="0"/>
              </a:rPr>
              <a:t>, MPP, PGRO, Premier Nutrition, QMS, Soil Association, UNIP </a:t>
            </a:r>
            <a:endParaRPr lang="en-GB" sz="2200" dirty="0" smtClean="0">
              <a:latin typeface="Museo Slab 500" pitchFamily="50" charset="0"/>
            </a:endParaRPr>
          </a:p>
          <a:p>
            <a:r>
              <a:rPr lang="en-GB" sz="2800" dirty="0">
                <a:latin typeface="Museo Slab 900" pitchFamily="50" charset="0"/>
              </a:rPr>
              <a:t>Improved Contribution of Local Feed to Support 100% Organic Feed Supply to Pigs and </a:t>
            </a:r>
            <a:r>
              <a:rPr lang="en-GB" sz="2800" dirty="0" smtClean="0">
                <a:latin typeface="Museo Slab 900" pitchFamily="50" charset="0"/>
              </a:rPr>
              <a:t>Poultry (ICOPP)</a:t>
            </a:r>
          </a:p>
          <a:p>
            <a:pPr lvl="1"/>
            <a:r>
              <a:rPr lang="en-GB" sz="2200" dirty="0" smtClean="0">
                <a:latin typeface="Museo Slab 500" pitchFamily="50" charset="0"/>
              </a:rPr>
              <a:t>Aarhus University, </a:t>
            </a:r>
            <a:r>
              <a:rPr lang="en-GB" sz="2200" dirty="0" err="1" smtClean="0">
                <a:latin typeface="Museo Slab 500" pitchFamily="50" charset="0"/>
              </a:rPr>
              <a:t>Wageningen</a:t>
            </a:r>
            <a:r>
              <a:rPr lang="en-GB" sz="2200" dirty="0" smtClean="0">
                <a:latin typeface="Museo Slab 500" pitchFamily="50" charset="0"/>
              </a:rPr>
              <a:t> UR, the Organic Research Centre, Swedish University of Agricultural Sciences, </a:t>
            </a:r>
            <a:r>
              <a:rPr lang="en-GB" sz="2200" dirty="0" err="1" smtClean="0">
                <a:latin typeface="Museo Slab 500" pitchFamily="50" charset="0"/>
              </a:rPr>
              <a:t>Boku</a:t>
            </a:r>
            <a:r>
              <a:rPr lang="en-GB" sz="2200" dirty="0">
                <a:latin typeface="Museo Slab 500" pitchFamily="50" charset="0"/>
              </a:rPr>
              <a:t> </a:t>
            </a:r>
            <a:r>
              <a:rPr lang="en-GB" sz="2200" dirty="0" smtClean="0">
                <a:latin typeface="Museo Slab 500" pitchFamily="50" charset="0"/>
              </a:rPr>
              <a:t>University of Natural Resources and Life Sciences, Johan Heinrich von </a:t>
            </a:r>
            <a:r>
              <a:rPr lang="en-GB" sz="2200" dirty="0" err="1" smtClean="0">
                <a:latin typeface="Museo Slab 500" pitchFamily="50" charset="0"/>
              </a:rPr>
              <a:t>Thunen</a:t>
            </a:r>
            <a:r>
              <a:rPr lang="en-GB" sz="2200" dirty="0" smtClean="0">
                <a:latin typeface="Museo Slab 500" pitchFamily="50" charset="0"/>
              </a:rPr>
              <a:t> </a:t>
            </a:r>
            <a:r>
              <a:rPr lang="en-GB" sz="2200" dirty="0" err="1" smtClean="0">
                <a:latin typeface="Museo Slab 500" pitchFamily="50" charset="0"/>
              </a:rPr>
              <a:t>Institut</a:t>
            </a:r>
            <a:r>
              <a:rPr lang="en-GB" sz="2200" dirty="0" smtClean="0">
                <a:latin typeface="Museo Slab 500" pitchFamily="50" charset="0"/>
              </a:rPr>
              <a:t>, Louis </a:t>
            </a:r>
            <a:r>
              <a:rPr lang="en-GB" sz="2200" dirty="0" err="1" smtClean="0">
                <a:latin typeface="Museo Slab 500" pitchFamily="50" charset="0"/>
              </a:rPr>
              <a:t>Bolk</a:t>
            </a:r>
            <a:r>
              <a:rPr lang="en-GB" sz="2200" dirty="0" smtClean="0">
                <a:latin typeface="Museo Slab 500" pitchFamily="50" charset="0"/>
              </a:rPr>
              <a:t> Institute, Natural Resources Institute Finland, </a:t>
            </a:r>
            <a:r>
              <a:rPr lang="en-GB" sz="2200" dirty="0" err="1" smtClean="0">
                <a:latin typeface="Museo Slab 500" pitchFamily="50" charset="0"/>
              </a:rPr>
              <a:t>Weihenstephan-Triesdorf</a:t>
            </a:r>
            <a:r>
              <a:rPr lang="en-GB" sz="2200" dirty="0" smtClean="0">
                <a:latin typeface="Museo Slab 500" pitchFamily="50" charset="0"/>
              </a:rPr>
              <a:t> University of Life Sciences, FAI, FIBL, INRA, Lithuanian Institute of Agrarian Economics, LFZ, </a:t>
            </a:r>
            <a:r>
              <a:rPr lang="en-GB" sz="2200" dirty="0" smtClean="0">
                <a:latin typeface="Museo Slab 500" pitchFamily="50" charset="0"/>
              </a:rPr>
              <a:t>ITAB</a:t>
            </a:r>
            <a:endParaRPr lang="en-GB" sz="2200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4" y="76200"/>
            <a:ext cx="70582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371600" y="5791200"/>
            <a:ext cx="6332552" cy="930623"/>
            <a:chOff x="584954" y="5149537"/>
            <a:chExt cx="6958846" cy="1022663"/>
          </a:xfrm>
        </p:grpSpPr>
        <p:sp>
          <p:nvSpPr>
            <p:cNvPr id="14" name="Rectangle 13"/>
            <p:cNvSpPr/>
            <p:nvPr/>
          </p:nvSpPr>
          <p:spPr>
            <a:xfrm>
              <a:off x="584954" y="5149537"/>
              <a:ext cx="6958846" cy="1022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685800" y="5257800"/>
              <a:ext cx="6740597" cy="804672"/>
              <a:chOff x="702038" y="5246987"/>
              <a:chExt cx="7659773" cy="914400"/>
            </a:xfrm>
          </p:grpSpPr>
          <p:pic>
            <p:nvPicPr>
              <p:cNvPr id="16" name="Picture 6" descr="W:\FandF\Regional\Scotland\Scotland Projects\Scottish Farming Innovation Network\funder logos\EU logo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56"/>
              <a:stretch/>
            </p:blipFill>
            <p:spPr bwMode="auto">
              <a:xfrm>
                <a:off x="702038" y="5246987"/>
                <a:ext cx="114064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W:\FandF\Regional\Scotland\Scotland Projects\Scottish Farming Innovation Network\funder logos\ScotGov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817" y="5295868"/>
                <a:ext cx="880297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9146" y="5290179"/>
                <a:ext cx="1476551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 descr="W:\FandF\Regional\Scotland\Scotland Projects\Scottish Farming Innovation Network\funder logos\Forestry-Commission-Scotland-log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880" y="5296975"/>
                <a:ext cx="1292492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0" descr="C:\Users\LMatheson\Desktop\NewPQMS\the-princes-charities-logo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850" y="5298744"/>
                <a:ext cx="829356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5792" y="5289880"/>
                <a:ext cx="1486019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57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Feeding pigs silage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latin typeface="Museo Slab 500" pitchFamily="50" charset="0"/>
              </a:rPr>
              <a:t>Why not?</a:t>
            </a:r>
          </a:p>
          <a:p>
            <a:r>
              <a:rPr lang="en-GB" dirty="0" smtClean="0">
                <a:latin typeface="Museo Slab 500" pitchFamily="50" charset="0"/>
              </a:rPr>
              <a:t>Pigs are categorised as </a:t>
            </a:r>
            <a:r>
              <a:rPr lang="en-GB" i="1" dirty="0" err="1" smtClean="0">
                <a:latin typeface="Museo Slab 500" pitchFamily="50" charset="0"/>
              </a:rPr>
              <a:t>monogastrics</a:t>
            </a:r>
            <a:r>
              <a:rPr lang="en-GB" dirty="0">
                <a:latin typeface="Museo Slab 500" pitchFamily="50" charset="0"/>
              </a:rPr>
              <a:t> </a:t>
            </a:r>
            <a:r>
              <a:rPr lang="en-GB" dirty="0" smtClean="0">
                <a:latin typeface="Museo Slab 500" pitchFamily="50" charset="0"/>
              </a:rPr>
              <a:t>– like poultry and humans</a:t>
            </a:r>
            <a:endParaRPr lang="en-GB" i="1" dirty="0" smtClean="0">
              <a:latin typeface="Museo Slab 500" pitchFamily="50" charset="0"/>
            </a:endParaRPr>
          </a:p>
          <a:p>
            <a:r>
              <a:rPr lang="en-GB" dirty="0" err="1" smtClean="0">
                <a:latin typeface="Museo Slab 500" pitchFamily="50" charset="0"/>
              </a:rPr>
              <a:t>Monogastrics</a:t>
            </a:r>
            <a:r>
              <a:rPr lang="en-GB" dirty="0" smtClean="0">
                <a:latin typeface="Museo Slab 500" pitchFamily="50" charset="0"/>
              </a:rPr>
              <a:t> are mainly fed concentrates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The main source of protein is usually soybean meal (SBM)</a:t>
            </a:r>
          </a:p>
          <a:p>
            <a:r>
              <a:rPr lang="en-GB" dirty="0">
                <a:latin typeface="Museo Slab 500" pitchFamily="50" charset="0"/>
              </a:rPr>
              <a:t>Silage is a bulky </a:t>
            </a:r>
            <a:r>
              <a:rPr lang="en-GB" dirty="0" smtClean="0">
                <a:latin typeface="Museo Slab 500" pitchFamily="50" charset="0"/>
              </a:rPr>
              <a:t>feed 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Digesting </a:t>
            </a:r>
            <a:r>
              <a:rPr lang="en-GB" dirty="0">
                <a:latin typeface="Museo Slab 500" pitchFamily="50" charset="0"/>
              </a:rPr>
              <a:t>it has an energy cost</a:t>
            </a:r>
          </a:p>
          <a:p>
            <a:endParaRPr lang="en-GB" dirty="0" smtClean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8825" y="537001"/>
            <a:ext cx="3600000" cy="5903961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Soybean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meal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mcculloch\Dropbox\ALL PHOTOS\Farming Events\SFIN_PigFieldLab2_14.8.14\20140814_1503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9450" y="533400"/>
            <a:ext cx="3598223" cy="590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Grass/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clover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latin typeface="Museo Slab 500" pitchFamily="50" charset="0"/>
              </a:rPr>
              <a:t>Why?</a:t>
            </a:r>
          </a:p>
          <a:p>
            <a:r>
              <a:rPr lang="en-GB" dirty="0" smtClean="0">
                <a:latin typeface="Museo Slab 500" pitchFamily="50" charset="0"/>
              </a:rPr>
              <a:t>Pigs are actually </a:t>
            </a:r>
            <a:r>
              <a:rPr lang="en-GB" i="1" dirty="0" smtClean="0">
                <a:latin typeface="Museo Slab 500" pitchFamily="50" charset="0"/>
              </a:rPr>
              <a:t>hindgut fermenters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Bugs can digest fibrous feeds in their hindgut</a:t>
            </a:r>
          </a:p>
          <a:p>
            <a:r>
              <a:rPr lang="en-GB" dirty="0" smtClean="0">
                <a:latin typeface="Museo Slab 500" pitchFamily="50" charset="0"/>
              </a:rPr>
              <a:t>Silage can be produced cheaply at home</a:t>
            </a:r>
          </a:p>
          <a:p>
            <a:r>
              <a:rPr lang="en-GB" dirty="0" smtClean="0">
                <a:latin typeface="Museo Slab 500" pitchFamily="50" charset="0"/>
              </a:rPr>
              <a:t>Soya is imported and can be expensive</a:t>
            </a:r>
          </a:p>
          <a:p>
            <a:r>
              <a:rPr lang="en-GB" dirty="0" smtClean="0">
                <a:latin typeface="Museo Slab 500" pitchFamily="50" charset="0"/>
              </a:rPr>
              <a:t>Gut health benefits?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Feeding a bulky forage rather than a finely milled concentrate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Feeding pigs silage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A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ims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50691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600" b="1" i="1" dirty="0" smtClean="0">
                <a:latin typeface="Museo Slab 500" pitchFamily="50" charset="0"/>
              </a:rPr>
              <a:t>Reduce </a:t>
            </a:r>
            <a:r>
              <a:rPr lang="en-GB" sz="3600" b="1" i="1" dirty="0">
                <a:latin typeface="Museo Slab 500" pitchFamily="50" charset="0"/>
              </a:rPr>
              <a:t>production </a:t>
            </a:r>
            <a:r>
              <a:rPr lang="en-GB" sz="3600" b="1" i="1" dirty="0" smtClean="0">
                <a:latin typeface="Museo Slab 500" pitchFamily="50" charset="0"/>
              </a:rPr>
              <a:t>costs</a:t>
            </a:r>
          </a:p>
          <a:p>
            <a:pPr lvl="1"/>
            <a:r>
              <a:rPr lang="en-GB" sz="3200" dirty="0">
                <a:latin typeface="Museo Slab 500" pitchFamily="50" charset="0"/>
              </a:rPr>
              <a:t>I</a:t>
            </a:r>
            <a:r>
              <a:rPr lang="en-GB" sz="3200" dirty="0" smtClean="0">
                <a:latin typeface="Museo Slab 500" pitchFamily="50" charset="0"/>
              </a:rPr>
              <a:t>mprove </a:t>
            </a:r>
            <a:r>
              <a:rPr lang="en-GB" sz="3200" i="1" dirty="0">
                <a:latin typeface="Museo Slab 500" pitchFamily="50" charset="0"/>
              </a:rPr>
              <a:t>financial </a:t>
            </a:r>
            <a:r>
              <a:rPr lang="en-GB" sz="3200" i="1" dirty="0" smtClean="0">
                <a:latin typeface="Museo Slab 500" pitchFamily="50" charset="0"/>
              </a:rPr>
              <a:t>resilience</a:t>
            </a:r>
            <a:endParaRPr lang="en-GB" sz="3200" i="1" dirty="0">
              <a:latin typeface="Museo Slab 500" pitchFamily="50" charset="0"/>
            </a:endParaRPr>
          </a:p>
          <a:p>
            <a:pPr marL="0" lvl="0" indent="0">
              <a:buNone/>
            </a:pPr>
            <a:r>
              <a:rPr lang="en-GB" sz="3600" b="1" i="1" dirty="0">
                <a:latin typeface="Museo Slab 500" pitchFamily="50" charset="0"/>
              </a:rPr>
              <a:t>Reduce the reliance on soya as a source of protein </a:t>
            </a:r>
          </a:p>
          <a:p>
            <a:pPr lvl="1"/>
            <a:r>
              <a:rPr lang="en-GB" sz="3200" dirty="0" smtClean="0">
                <a:latin typeface="Museo Slab 500" pitchFamily="50" charset="0"/>
              </a:rPr>
              <a:t>Improve</a:t>
            </a:r>
            <a:r>
              <a:rPr lang="en-GB" sz="3200" i="1" dirty="0" smtClean="0">
                <a:latin typeface="Museo Slab 500" pitchFamily="50" charset="0"/>
              </a:rPr>
              <a:t> </a:t>
            </a:r>
            <a:r>
              <a:rPr lang="en-GB" sz="3200" i="1" dirty="0">
                <a:latin typeface="Museo Slab 500" pitchFamily="50" charset="0"/>
              </a:rPr>
              <a:t>environmental resilience</a:t>
            </a:r>
          </a:p>
          <a:p>
            <a:pPr marL="0" lvl="0" indent="0">
              <a:buNone/>
            </a:pPr>
            <a:r>
              <a:rPr lang="en-GB" sz="3600" b="1" i="1" dirty="0" smtClean="0">
                <a:latin typeface="Museo Slab 500" pitchFamily="50" charset="0"/>
              </a:rPr>
              <a:t>Improve </a:t>
            </a:r>
            <a:r>
              <a:rPr lang="en-GB" sz="3600" b="1" i="1" dirty="0">
                <a:latin typeface="Museo Slab 500" pitchFamily="50" charset="0"/>
              </a:rPr>
              <a:t>gut </a:t>
            </a:r>
            <a:r>
              <a:rPr lang="en-GB" sz="3600" b="1" i="1" dirty="0" smtClean="0">
                <a:latin typeface="Museo Slab 500" pitchFamily="50" charset="0"/>
              </a:rPr>
              <a:t>health</a:t>
            </a:r>
          </a:p>
          <a:p>
            <a:pPr lvl="1"/>
            <a:r>
              <a:rPr lang="en-GB" sz="3200" dirty="0" smtClean="0">
                <a:latin typeface="Museo Slab 500" pitchFamily="50" charset="0"/>
              </a:rPr>
              <a:t>Improve </a:t>
            </a:r>
            <a:r>
              <a:rPr lang="en-GB" sz="3200" i="1" dirty="0" smtClean="0">
                <a:latin typeface="Museo Slab 500" pitchFamily="50" charset="0"/>
              </a:rPr>
              <a:t>livestock</a:t>
            </a:r>
            <a:r>
              <a:rPr lang="en-GB" sz="3200" dirty="0" smtClean="0">
                <a:latin typeface="Museo Slab 500" pitchFamily="50" charset="0"/>
              </a:rPr>
              <a:t> </a:t>
            </a:r>
            <a:r>
              <a:rPr lang="en-GB" sz="3200" i="1" dirty="0" smtClean="0">
                <a:latin typeface="Museo Slab 500" pitchFamily="50" charset="0"/>
              </a:rPr>
              <a:t>resilience </a:t>
            </a:r>
            <a:r>
              <a:rPr lang="en-GB" sz="3200" dirty="0" smtClean="0">
                <a:latin typeface="Museo Slab 500" pitchFamily="50" charset="0"/>
              </a:rPr>
              <a:t>through the promotion of health</a:t>
            </a:r>
            <a:endParaRPr lang="en-GB" sz="3200" i="1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M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Museo Slab 900" pitchFamily="50" charset="0"/>
              </a:rPr>
              <a:t>ethodology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Museo Slab 9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Museo Slab 900" pitchFamily="50" charset="0"/>
              </a:rPr>
              <a:t>Pigs </a:t>
            </a:r>
            <a:r>
              <a:rPr lang="en-GB" sz="3600" dirty="0">
                <a:latin typeface="Museo Slab 900" pitchFamily="50" charset="0"/>
              </a:rPr>
              <a:t>of the same age, </a:t>
            </a:r>
            <a:r>
              <a:rPr lang="en-GB" sz="3600" dirty="0" smtClean="0">
                <a:latin typeface="Museo Slab 900" pitchFamily="50" charset="0"/>
              </a:rPr>
              <a:t>sexes, and </a:t>
            </a:r>
            <a:r>
              <a:rPr lang="en-GB" sz="3600" u="sng" dirty="0" smtClean="0">
                <a:latin typeface="Museo Slab 900" pitchFamily="50" charset="0"/>
              </a:rPr>
              <a:t>breeds</a:t>
            </a:r>
            <a:r>
              <a:rPr lang="en-GB" sz="3600" dirty="0" smtClean="0">
                <a:latin typeface="Museo Slab 900" pitchFamily="50" charset="0"/>
              </a:rPr>
              <a:t> </a:t>
            </a:r>
            <a:r>
              <a:rPr lang="en-GB" sz="3600" dirty="0">
                <a:latin typeface="Museo Slab 900" pitchFamily="50" charset="0"/>
              </a:rPr>
              <a:t>were </a:t>
            </a:r>
            <a:r>
              <a:rPr lang="en-GB" sz="3600" dirty="0" smtClean="0">
                <a:latin typeface="Museo Slab 900" pitchFamily="50" charset="0"/>
              </a:rPr>
              <a:t>split into 2 groups </a:t>
            </a:r>
          </a:p>
          <a:p>
            <a:r>
              <a:rPr lang="en-GB" dirty="0">
                <a:latin typeface="Museo Slab 500" pitchFamily="50" charset="0"/>
              </a:rPr>
              <a:t>G</a:t>
            </a:r>
            <a:r>
              <a:rPr lang="en-GB" dirty="0" smtClean="0">
                <a:latin typeface="Museo Slab 500" pitchFamily="50" charset="0"/>
              </a:rPr>
              <a:t>roup A, ration 1 (control)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Ad-lib access to proprietary feed pellets (includes </a:t>
            </a:r>
            <a:r>
              <a:rPr lang="en-GB" dirty="0">
                <a:latin typeface="Museo Slab 500" pitchFamily="50" charset="0"/>
              </a:rPr>
              <a:t>wheat </a:t>
            </a:r>
            <a:r>
              <a:rPr lang="en-GB" dirty="0" smtClean="0">
                <a:latin typeface="Museo Slab 500" pitchFamily="50" charset="0"/>
              </a:rPr>
              <a:t>&amp; soybean </a:t>
            </a:r>
            <a:r>
              <a:rPr lang="en-GB" dirty="0">
                <a:latin typeface="Museo Slab 500" pitchFamily="50" charset="0"/>
              </a:rPr>
              <a:t>meal</a:t>
            </a:r>
            <a:r>
              <a:rPr lang="en-GB" dirty="0" smtClean="0">
                <a:latin typeface="Museo Slab 500" pitchFamily="50" charset="0"/>
              </a:rPr>
              <a:t>)</a:t>
            </a:r>
          </a:p>
          <a:p>
            <a:r>
              <a:rPr lang="en-GB" dirty="0" smtClean="0">
                <a:latin typeface="Museo Slab 500" pitchFamily="50" charset="0"/>
              </a:rPr>
              <a:t>Group B, ration 2 (experimental)</a:t>
            </a:r>
          </a:p>
          <a:p>
            <a:pPr lvl="1"/>
            <a:r>
              <a:rPr lang="en-GB" dirty="0" smtClean="0">
                <a:latin typeface="Museo Slab 500" pitchFamily="50" charset="0"/>
              </a:rPr>
              <a:t>Ad-lib access to 50/50 pellets &amp; barley mix, </a:t>
            </a:r>
            <a:r>
              <a:rPr lang="en-GB" b="1" u="sng" dirty="0" smtClean="0">
                <a:latin typeface="Museo Slab 500" pitchFamily="50" charset="0"/>
              </a:rPr>
              <a:t>and</a:t>
            </a:r>
            <a:r>
              <a:rPr lang="en-GB" dirty="0" smtClean="0">
                <a:latin typeface="Museo Slab 500" pitchFamily="50" charset="0"/>
              </a:rPr>
              <a:t> ad-lib access to red </a:t>
            </a:r>
            <a:r>
              <a:rPr lang="en-GB" dirty="0">
                <a:latin typeface="Museo Slab 500" pitchFamily="50" charset="0"/>
              </a:rPr>
              <a:t>clover </a:t>
            </a:r>
            <a:r>
              <a:rPr lang="en-GB" dirty="0" smtClean="0">
                <a:latin typeface="Museo Slab 500" pitchFamily="50" charset="0"/>
              </a:rPr>
              <a:t>silage</a:t>
            </a:r>
            <a:endParaRPr lang="en-GB" dirty="0">
              <a:latin typeface="Museo Slab 500" pitchFamily="50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222250"/>
            <a:ext cx="2011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1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il Assocation">
      <a:dk1>
        <a:sysClr val="windowText" lastClr="000000"/>
      </a:dk1>
      <a:lt1>
        <a:sysClr val="window" lastClr="FFFFFF"/>
      </a:lt1>
      <a:dk2>
        <a:srgbClr val="9A4912"/>
      </a:dk2>
      <a:lt2>
        <a:srgbClr val="00AEEF"/>
      </a:lt2>
      <a:accent1>
        <a:srgbClr val="00AEEF"/>
      </a:accent1>
      <a:accent2>
        <a:srgbClr val="82C341"/>
      </a:accent2>
      <a:accent3>
        <a:srgbClr val="9A4912"/>
      </a:accent3>
      <a:accent4>
        <a:srgbClr val="000000"/>
      </a:accent4>
      <a:accent5>
        <a:srgbClr val="4BACC6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 Scot Powerpoint TEMPLATE">
  <a:themeElements>
    <a:clrScheme name="Soil Assocation">
      <a:dk1>
        <a:sysClr val="windowText" lastClr="000000"/>
      </a:dk1>
      <a:lt1>
        <a:sysClr val="window" lastClr="FFFFFF"/>
      </a:lt1>
      <a:dk2>
        <a:srgbClr val="9A4912"/>
      </a:dk2>
      <a:lt2>
        <a:srgbClr val="00AEEF"/>
      </a:lt2>
      <a:accent1>
        <a:srgbClr val="00AEEF"/>
      </a:accent1>
      <a:accent2>
        <a:srgbClr val="82C341"/>
      </a:accent2>
      <a:accent3>
        <a:srgbClr val="9A4912"/>
      </a:accent3>
      <a:accent4>
        <a:srgbClr val="000000"/>
      </a:accent4>
      <a:accent5>
        <a:srgbClr val="4BACC6"/>
      </a:accent5>
      <a:accent6>
        <a:srgbClr val="FFFFFF"/>
      </a:accent6>
      <a:hlink>
        <a:srgbClr val="0000FF"/>
      </a:hlink>
      <a:folHlink>
        <a:srgbClr val="800080"/>
      </a:folHlink>
    </a:clrScheme>
    <a:fontScheme name="Soil Association">
      <a:majorFont>
        <a:latin typeface="Museo Slab 900"/>
        <a:ea typeface=""/>
        <a:cs typeface=""/>
      </a:majorFont>
      <a:minorFont>
        <a:latin typeface="Museo Slab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1131</Words>
  <Application>Microsoft Office PowerPoint</Application>
  <PresentationFormat>On-screen Show (4:3)</PresentationFormat>
  <Paragraphs>230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SA Scot Powerpoint TEMPLATE</vt:lpstr>
      <vt:lpstr>PowerPoint Presentation</vt:lpstr>
      <vt:lpstr>This presentation</vt:lpstr>
      <vt:lpstr>Disclaimer: I am not a pig nutritionist!</vt:lpstr>
      <vt:lpstr>Feeding pigs silage</vt:lpstr>
      <vt:lpstr>Soybean  meal </vt:lpstr>
      <vt:lpstr>Grass/  clover </vt:lpstr>
      <vt:lpstr>Feeding pigs silage</vt:lpstr>
      <vt:lpstr>Aims</vt:lpstr>
      <vt:lpstr>Methodology</vt:lpstr>
      <vt:lpstr>Methodology</vt:lpstr>
      <vt:lpstr>Protein</vt:lpstr>
      <vt:lpstr>PowerPoint Presentation</vt:lpstr>
      <vt:lpstr>Assessments</vt:lpstr>
      <vt:lpstr>Results:  Pig performance</vt:lpstr>
      <vt:lpstr>Results:  Pig performance</vt:lpstr>
      <vt:lpstr>PowerPoint Presentation</vt:lpstr>
      <vt:lpstr>Taste  test</vt:lpstr>
      <vt:lpstr>Results:  Taste test</vt:lpstr>
      <vt:lpstr>Results:  Taste test</vt:lpstr>
      <vt:lpstr>Conclusions </vt:lpstr>
      <vt:lpstr>PowerPoint Presentation</vt:lpstr>
      <vt:lpstr>Other feeds</vt:lpstr>
      <vt:lpstr>Protein </vt:lpstr>
      <vt:lpstr>Protein</vt:lpstr>
      <vt:lpstr>Protein </vt:lpstr>
      <vt:lpstr>Pulses </vt:lpstr>
      <vt:lpstr>Pulses </vt:lpstr>
      <vt:lpstr>Pulses </vt:lpstr>
      <vt:lpstr>Pulses </vt:lpstr>
      <vt:lpstr>Pulses </vt:lpstr>
      <vt:lpstr>Green vegetable waste</vt:lpstr>
      <vt:lpstr>Oats  </vt:lpstr>
      <vt:lpstr>Oats  </vt:lpstr>
      <vt:lpstr>Energy </vt:lpstr>
      <vt:lpstr>Conclusion </vt:lpstr>
      <vt:lpstr>References</vt:lpstr>
      <vt:lpstr>PowerPoint Presentation</vt:lpstr>
    </vt:vector>
  </TitlesOfParts>
  <Company>Soil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Pigs – alternative feeding</dc:title>
  <dc:creator>David Michie</dc:creator>
  <cp:lastModifiedBy>David Michie</cp:lastModifiedBy>
  <cp:revision>79</cp:revision>
  <cp:lastPrinted>2016-02-12T09:00:12Z</cp:lastPrinted>
  <dcterms:created xsi:type="dcterms:W3CDTF">2015-11-20T13:14:24Z</dcterms:created>
  <dcterms:modified xsi:type="dcterms:W3CDTF">2016-03-22T16:01:34Z</dcterms:modified>
</cp:coreProperties>
</file>